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Google Sans SemiBol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Google Sans"/>
      <p:regular r:id="rId34"/>
      <p:bold r:id="rId35"/>
      <p:italic r:id="rId36"/>
      <p:boldItalic r:id="rId37"/>
    </p:embeddedFont>
    <p:embeddedFont>
      <p:font typeface="Comfortaa Medium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GoogleSans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GoogleSansSemiBold-italic.fntdata"/><Relationship Id="rId23" Type="http://schemas.openxmlformats.org/officeDocument/2006/relationships/font" Target="fonts/Google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GoogleSansSemi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-bold.fntdata"/><Relationship Id="rId12" Type="http://schemas.openxmlformats.org/officeDocument/2006/relationships/slide" Target="slides/slide7.xml"/><Relationship Id="rId34" Type="http://schemas.openxmlformats.org/officeDocument/2006/relationships/font" Target="fonts/GoogleSans-regular.fntdata"/><Relationship Id="rId15" Type="http://schemas.openxmlformats.org/officeDocument/2006/relationships/slide" Target="slides/slide10.xml"/><Relationship Id="rId37" Type="http://schemas.openxmlformats.org/officeDocument/2006/relationships/font" Target="fonts/GoogleSans-boldItalic.fntdata"/><Relationship Id="rId14" Type="http://schemas.openxmlformats.org/officeDocument/2006/relationships/slide" Target="slides/slide9.xml"/><Relationship Id="rId36" Type="http://schemas.openxmlformats.org/officeDocument/2006/relationships/font" Target="fonts/GoogleSans-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Medium-bold.fntdata"/><Relationship Id="rId16" Type="http://schemas.openxmlformats.org/officeDocument/2006/relationships/slide" Target="slides/slide11.xml"/><Relationship Id="rId38" Type="http://schemas.openxmlformats.org/officeDocument/2006/relationships/font" Target="fonts/Comfortaa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f8be3a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f8be3a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f8be3a5f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f8be3a5f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f8be3a5f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f8be3a5f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f8be3a5f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f8be3a5f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f8be3a5f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f8be3a5f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f8be3a5fe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f8be3a5f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f8be3a5f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f8be3a5f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f8be3a5fe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f8be3a5fe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f8be3a5fe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f8be3a5fe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f8be3a5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f8be3a5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f8be3a5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f8be3a5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f8be3a5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f8be3a5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f8be3a5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f8be3a5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f8be3a5f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f8be3a5f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f8be3a5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f8be3a5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f8be3a5f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f8be3a5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hyperlink" Target="http://www.apache.org/licenses/LICENSE-2.0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1.png"/><Relationship Id="rId4" Type="http://schemas.openxmlformats.org/officeDocument/2006/relationships/hyperlink" Target="http://www.apache.org/licenses/LICENSE-2.0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www.apache.org/licenses/LICENSE-2.0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apache.org/licenses/LICENSE-2.0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www.apache.org/licenses/LICENSE-2.0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hyperlink" Target="http://www.apache.org/licenses/LICENSE-2.0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">
  <p:cSld name="CUSTOM_40_1_1">
    <p:bg>
      <p:bgPr>
        <a:solidFill>
          <a:srgbClr val="EFF7C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7304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 1 1">
  <p:cSld name="CUSTOM_40_1_1_1_1">
    <p:bg>
      <p:bgPr>
        <a:solidFill>
          <a:srgbClr val="D7EFF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52190" r="2646" t="0"/>
          <a:stretch/>
        </p:blipFill>
        <p:spPr>
          <a:xfrm>
            <a:off x="5014450" y="0"/>
            <a:ext cx="4129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300500" y="990000"/>
            <a:ext cx="5673000" cy="352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00500" y="257525"/>
            <a:ext cx="81687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4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_1">
    <p:bg>
      <p:bgPr>
        <a:solidFill>
          <a:srgbClr val="4285F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725" y="1"/>
            <a:ext cx="9212338" cy="5181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86950" y="1903275"/>
            <a:ext cx="5496600" cy="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86950" y="2677725"/>
            <a:ext cx="75162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40719" l="26139" r="39936" t="40717"/>
          <a:stretch/>
        </p:blipFill>
        <p:spPr>
          <a:xfrm>
            <a:off x="8135725" y="4798231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1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278175" y="1647900"/>
            <a:ext cx="28275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०"/>
              <a:defRPr sz="1000"/>
            </a:lvl1pPr>
            <a:lvl2pPr indent="-292100" lvl="1" marL="9144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2pPr>
            <a:lvl3pPr indent="-292100" lvl="2" marL="13716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3pPr>
            <a:lvl4pPr indent="-292100" lvl="3" marL="18288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4pPr>
            <a:lvl5pPr indent="-292100" lvl="4" marL="22860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5pPr>
            <a:lvl6pPr indent="-292100" lvl="5" marL="27432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6pPr>
            <a:lvl7pPr indent="-292100" lvl="6" marL="32004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7pPr>
            <a:lvl8pPr indent="-292100" lvl="7" marL="3657600" rtl="0">
              <a:spcBef>
                <a:spcPts val="1000"/>
              </a:spcBef>
              <a:spcAft>
                <a:spcPts val="0"/>
              </a:spcAft>
              <a:buSzPts val="1000"/>
              <a:buChar char="०"/>
              <a:defRPr sz="1000"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०"/>
              <a:defRPr sz="10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300500" y="990000"/>
            <a:ext cx="3126600" cy="48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300500" y="257525"/>
            <a:ext cx="42732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73" name="Google Shape;73;p16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latin typeface="Roboto"/>
                <a:ea typeface="Roboto"/>
                <a:cs typeface="Roboto"/>
                <a:sym typeface="Roboto"/>
                <a:hlinkClick r:id="rId3"/>
              </a:rPr>
              <a:t>Apache 2.0 License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 1">
  <p:cSld name="CUSTOM_40_1_1_1_2">
    <p:bg>
      <p:bgPr>
        <a:solidFill>
          <a:srgbClr val="D7EFF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7304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29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 flipH="1" rot="10800000">
            <a:off x="-9525" y="-14924"/>
            <a:ext cx="9162900" cy="5175300"/>
          </a:xfrm>
          <a:prstGeom prst="rect">
            <a:avLst/>
          </a:prstGeom>
          <a:solidFill>
            <a:srgbClr val="0730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40719" l="26139" r="39936" t="40717"/>
          <a:stretch/>
        </p:blipFill>
        <p:spPr>
          <a:xfrm>
            <a:off x="8135725" y="4798231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>
            <p:ph type="title"/>
          </p:nvPr>
        </p:nvSpPr>
        <p:spPr>
          <a:xfrm>
            <a:off x="2869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8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cer">
  <p:cSld name="CUSTOM_1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 flipH="1" rot="10800000">
            <a:off x="-9525" y="-14924"/>
            <a:ext cx="9162900" cy="5175300"/>
          </a:xfrm>
          <a:prstGeom prst="rect">
            <a:avLst/>
          </a:prstGeom>
          <a:solidFill>
            <a:srgbClr val="D7E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880175" y="1994775"/>
            <a:ext cx="73836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</a:defRPr>
            </a:lvl9pPr>
          </a:lstStyle>
          <a:p/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latin typeface="Roboto"/>
                <a:ea typeface="Roboto"/>
                <a:cs typeface="Roboto"/>
                <a:sym typeface="Roboto"/>
                <a:hlinkClick r:id="rId3"/>
              </a:rPr>
              <a:t>Apache 2.0 License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">
  <p:cSld name="CUSTOM_4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SzPts val="1600"/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latin typeface="Roboto"/>
                <a:ea typeface="Roboto"/>
                <a:cs typeface="Roboto"/>
                <a:sym typeface="Roboto"/>
                <a:hlinkClick r:id="rId3"/>
              </a:rPr>
              <a:t>Apache 2.0 License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 1 1 1 2 1">
  <p:cSld name="CUSTOM_40_1_1_1_2_1">
    <p:bg>
      <p:bgPr>
        <a:solidFill>
          <a:srgbClr val="D7EFF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00500" y="990000"/>
            <a:ext cx="5673000" cy="81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indent="-228600" lvl="1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228600" lvl="2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228600" lvl="3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228600" lvl="4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228600" lvl="5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228600" lvl="6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228600" lvl="7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228600" lvl="8" marL="457200" rtl="0">
              <a:spcBef>
                <a:spcPts val="0"/>
              </a:spcBef>
              <a:spcAft>
                <a:spcPts val="0"/>
              </a:spcAft>
              <a:buFont typeface="Google Sans Medium"/>
              <a:buNone/>
              <a:defRPr sz="16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7304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42001" l="26511" r="40781" t="42000"/>
          <a:stretch/>
        </p:blipFill>
        <p:spPr>
          <a:xfrm>
            <a:off x="8135451" y="4627848"/>
            <a:ext cx="626947" cy="17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3478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6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6303200" y="48317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 1 2">
  <p:cSld name="CUSTOM_29_1_1_1_2">
    <p:bg>
      <p:bgPr>
        <a:solidFill>
          <a:srgbClr val="4285F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42455" r="0" t="2666"/>
          <a:stretch/>
        </p:blipFill>
        <p:spPr>
          <a:xfrm>
            <a:off x="4698350" y="913475"/>
            <a:ext cx="4445650" cy="42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type="title"/>
          </p:nvPr>
        </p:nvSpPr>
        <p:spPr>
          <a:xfrm>
            <a:off x="1666350" y="128632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1666350" y="2320200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2"/>
          <p:cNvSpPr txBox="1"/>
          <p:nvPr/>
        </p:nvSpPr>
        <p:spPr>
          <a:xfrm>
            <a:off x="2481425" y="48305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b="0" l="0" r="72180" t="50082"/>
          <a:stretch/>
        </p:blipFill>
        <p:spPr>
          <a:xfrm>
            <a:off x="91350" y="2576019"/>
            <a:ext cx="2543800" cy="25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4">
            <a:alphaModFix/>
          </a:blip>
          <a:srcRect b="42001" l="26511" r="40781" t="42000"/>
          <a:stretch/>
        </p:blipFill>
        <p:spPr>
          <a:xfrm>
            <a:off x="8135451" y="4807623"/>
            <a:ext cx="626947" cy="17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">
  <p:cSld name="CUSTOM_42_1_1_1_1_1_1">
    <p:bg>
      <p:bgPr>
        <a:solidFill>
          <a:srgbClr val="D7EFFE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DFA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146650" y="140550"/>
            <a:ext cx="8846100" cy="4824900"/>
          </a:xfrm>
          <a:prstGeom prst="rect">
            <a:avLst/>
          </a:prstGeom>
          <a:solidFill>
            <a:srgbClr val="D7E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775" y="146025"/>
            <a:ext cx="8783026" cy="49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2">
    <p:bg>
      <p:bgPr>
        <a:solidFill>
          <a:srgbClr val="1A73E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1">
  <p:cSld name="CUSTOM_29_2_1">
    <p:bg>
      <p:bgPr>
        <a:solidFill>
          <a:srgbClr val="07304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13300"/>
            <a:ext cx="9144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40719" l="26139" r="39936" t="40717"/>
          <a:stretch/>
        </p:blipFill>
        <p:spPr>
          <a:xfrm>
            <a:off x="855250" y="4798231"/>
            <a:ext cx="626400" cy="1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751950" y="822100"/>
            <a:ext cx="6738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751950" y="1855975"/>
            <a:ext cx="5811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1" name="Google Shape;121;p25"/>
          <p:cNvSpPr txBox="1"/>
          <p:nvPr/>
        </p:nvSpPr>
        <p:spPr>
          <a:xfrm>
            <a:off x="1763750" y="4818575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work is licensed under the </a:t>
            </a:r>
            <a:r>
              <a:rPr lang="en" sz="6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2.0 License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3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.co/android/basics" TargetMode="External"/><Relationship Id="rId5" Type="http://schemas.openxmlformats.org/officeDocument/2006/relationships/hyperlink" Target="https://g.co/android/basics" TargetMode="External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hyperlink" Target="https://developers.google.com/profile/help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developers.google.com/profi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s.google.com/community/gdsc-solution-challenge" TargetMode="External"/><Relationship Id="rId4" Type="http://schemas.openxmlformats.org/officeDocument/2006/relationships/hyperlink" Target="https://developers.google.com/community/gdsc-solution-challenge" TargetMode="External"/><Relationship Id="rId9" Type="http://schemas.openxmlformats.org/officeDocument/2006/relationships/hyperlink" Target="https://developer.android.com/events/dev-summit" TargetMode="External"/><Relationship Id="rId5" Type="http://schemas.openxmlformats.org/officeDocument/2006/relationships/hyperlink" Target="https://developers.google.com/community/gdsc-solution-challenge" TargetMode="External"/><Relationship Id="rId6" Type="http://schemas.openxmlformats.org/officeDocument/2006/relationships/hyperlink" Target="https://playacademy.exceedlms.com/student/catalog" TargetMode="External"/><Relationship Id="rId7" Type="http://schemas.openxmlformats.org/officeDocument/2006/relationships/hyperlink" Target="https://summerofcode.withgoogle.com/" TargetMode="External"/><Relationship Id="rId8" Type="http://schemas.openxmlformats.org/officeDocument/2006/relationships/hyperlink" Target="https://io.google/2022/" TargetMode="External"/><Relationship Id="rId11" Type="http://schemas.openxmlformats.org/officeDocument/2006/relationships/hyperlink" Target="https://developers.google.com/profile/help" TargetMode="External"/><Relationship Id="rId10" Type="http://schemas.openxmlformats.org/officeDocument/2006/relationships/hyperlink" Target="https://blog.jetbrains.com/kotlin/2022/10/kotlinconf-2023-is-going-global-get-on-board-with-us/" TargetMode="External"/><Relationship Id="rId13" Type="http://schemas.openxmlformats.org/officeDocument/2006/relationships/hyperlink" Target="https://developers.google.com/profile/help" TargetMode="External"/><Relationship Id="rId12" Type="http://schemas.openxmlformats.org/officeDocument/2006/relationships/hyperlink" Target="https://developers.google.com/profile/help" TargetMode="External"/><Relationship Id="rId15" Type="http://schemas.openxmlformats.org/officeDocument/2006/relationships/hyperlink" Target="https://developers.google.com/profile/help" TargetMode="External"/><Relationship Id="rId14" Type="http://schemas.openxmlformats.org/officeDocument/2006/relationships/hyperlink" Target="https://developers.google.com/profile/help" TargetMode="External"/><Relationship Id="rId17" Type="http://schemas.openxmlformats.org/officeDocument/2006/relationships/hyperlink" Target="https://docs.google.com/forms/d/1qrI0psNp36VuLAHVyiZJE3gG6Kfxx5AETU-WbhuMUOc" TargetMode="External"/><Relationship Id="rId16" Type="http://schemas.openxmlformats.org/officeDocument/2006/relationships/hyperlink" Target="https://docs.google.com/forms/d/1qrI0psNp36VuLAHVyiZJE3gG6Kfxx5AETU-WbhuMUO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training/kotlinplaygroun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android.com/jetpack/compose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android.com/kotlin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eveloper.android.com/cours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7C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3026375" y="302750"/>
            <a:ext cx="58629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Android Development using Jetpack Compose</a:t>
            </a:r>
            <a:endParaRPr b="1" sz="50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Hosted by GDSC, JIIT</a:t>
            </a:r>
            <a:endParaRPr b="1" sz="2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" y="438725"/>
            <a:ext cx="3126724" cy="33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743" l="0" r="33831" t="56748"/>
          <a:stretch/>
        </p:blipFill>
        <p:spPr>
          <a:xfrm>
            <a:off x="1490625" y="2957175"/>
            <a:ext cx="6050573" cy="21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/>
          <p:nvPr/>
        </p:nvSpPr>
        <p:spPr>
          <a:xfrm>
            <a:off x="655525" y="1062100"/>
            <a:ext cx="5227500" cy="1190100"/>
          </a:xfrm>
          <a:prstGeom prst="roundRect">
            <a:avLst>
              <a:gd fmla="val 9760" name="adj"/>
            </a:avLst>
          </a:prstGeom>
          <a:solidFill>
            <a:srgbClr val="F6905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4294967295" type="title"/>
          </p:nvPr>
        </p:nvSpPr>
        <p:spPr>
          <a:xfrm>
            <a:off x="909275" y="1195175"/>
            <a:ext cx="58113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Beginner Track</a:t>
            </a:r>
            <a:endParaRPr b="1" sz="48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15991" l="17267" r="25537" t="8256"/>
          <a:stretch/>
        </p:blipFill>
        <p:spPr>
          <a:xfrm>
            <a:off x="3919400" y="625650"/>
            <a:ext cx="5224598" cy="38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/>
        </p:nvSpPr>
        <p:spPr>
          <a:xfrm>
            <a:off x="284625" y="2101275"/>
            <a:ext cx="38754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Android Basics</a:t>
            </a:r>
            <a:endParaRPr b="1" sz="26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with Compose Course</a:t>
            </a:r>
            <a:endParaRPr b="1" sz="26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6">
            <a:alphaModFix/>
          </a:blip>
          <a:srcRect b="0" l="0" r="19987" t="0"/>
          <a:stretch/>
        </p:blipFill>
        <p:spPr>
          <a:xfrm>
            <a:off x="4819000" y="1124800"/>
            <a:ext cx="4325002" cy="28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7C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2" type="title"/>
          </p:nvPr>
        </p:nvSpPr>
        <p:spPr>
          <a:xfrm>
            <a:off x="452900" y="1696525"/>
            <a:ext cx="3942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Earn digital badges</a:t>
            </a:r>
            <a:endParaRPr sz="30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452900" y="2405425"/>
            <a:ext cx="387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For each quiz successfully passed </a:t>
            </a:r>
            <a:endParaRPr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5048825" y="635275"/>
            <a:ext cx="3760800" cy="3558900"/>
          </a:xfrm>
          <a:prstGeom prst="roundRect">
            <a:avLst>
              <a:gd fmla="val 5533" name="adj"/>
            </a:avLst>
          </a:prstGeom>
          <a:solidFill>
            <a:srgbClr val="3DDC8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675" y="10843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25" y="1119288"/>
            <a:ext cx="1010588" cy="101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387" y="2700112"/>
            <a:ext cx="1010588" cy="101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0325" y="2665142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7C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5048825" y="635275"/>
            <a:ext cx="3760800" cy="3558900"/>
          </a:xfrm>
          <a:prstGeom prst="roundRect">
            <a:avLst>
              <a:gd fmla="val 5533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5188475" y="809275"/>
            <a:ext cx="3481500" cy="322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 b="0" l="4924" r="0" t="4370"/>
          <a:stretch/>
        </p:blipFill>
        <p:spPr>
          <a:xfrm>
            <a:off x="5299011" y="926890"/>
            <a:ext cx="3193238" cy="299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/>
          <p:nvPr/>
        </p:nvSpPr>
        <p:spPr>
          <a:xfrm>
            <a:off x="6415331" y="1776358"/>
            <a:ext cx="1172700" cy="2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6289811" y="1345572"/>
            <a:ext cx="1298100" cy="2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4">
            <a:alphaModFix/>
          </a:blip>
          <a:srcRect b="2808" l="0" r="1623" t="0"/>
          <a:stretch/>
        </p:blipFill>
        <p:spPr>
          <a:xfrm>
            <a:off x="5330577" y="2320780"/>
            <a:ext cx="3161675" cy="160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6186581" y="1365670"/>
            <a:ext cx="14442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Carrie Sawyer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347825" y="4679300"/>
            <a:ext cx="25014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i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5378726" y="1049321"/>
            <a:ext cx="807900" cy="807900"/>
          </a:xfrm>
          <a:prstGeom prst="ellipse">
            <a:avLst/>
          </a:prstGeom>
          <a:solidFill>
            <a:srgbClr val="80E7F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6902525" y="4310000"/>
            <a:ext cx="20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See </a:t>
            </a:r>
            <a:r>
              <a:rPr lang="en" sz="1200" u="sng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 Profile FAQ</a:t>
            </a:r>
            <a:endParaRPr sz="12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6">
            <a:alphaModFix/>
          </a:blip>
          <a:srcRect b="76673" l="38083" r="51072" t="3406"/>
          <a:stretch/>
        </p:blipFill>
        <p:spPr>
          <a:xfrm>
            <a:off x="5391628" y="1049321"/>
            <a:ext cx="782100" cy="80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>
            <p:ph idx="2" type="title"/>
          </p:nvPr>
        </p:nvSpPr>
        <p:spPr>
          <a:xfrm>
            <a:off x="460950" y="1560675"/>
            <a:ext cx="3800700" cy="21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Badges are added to your </a:t>
            </a:r>
            <a:endParaRPr sz="30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7304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 u="sng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Profile</a:t>
            </a:r>
            <a:endParaRPr b="0" sz="19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2" type="title"/>
          </p:nvPr>
        </p:nvSpPr>
        <p:spPr>
          <a:xfrm>
            <a:off x="757700" y="665700"/>
            <a:ext cx="42732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Let's</a:t>
            </a:r>
            <a:r>
              <a:rPr lang="en" sz="4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Get Started</a:t>
            </a:r>
            <a:endParaRPr sz="4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46717" r="0" t="23763"/>
          <a:stretch/>
        </p:blipFill>
        <p:spPr>
          <a:xfrm>
            <a:off x="3470675" y="577225"/>
            <a:ext cx="5673324" cy="45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>
            <p:ph type="title"/>
          </p:nvPr>
        </p:nvSpPr>
        <p:spPr>
          <a:xfrm>
            <a:off x="2526150" y="874500"/>
            <a:ext cx="38814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DC84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>
              <a:solidFill>
                <a:srgbClr val="3DDC8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40"/>
          <p:cNvSpPr txBox="1"/>
          <p:nvPr>
            <p:ph idx="4294967295" type="subTitle"/>
          </p:nvPr>
        </p:nvSpPr>
        <p:spPr>
          <a:xfrm>
            <a:off x="955650" y="1847800"/>
            <a:ext cx="723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45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build new </a:t>
            </a:r>
            <a:r>
              <a:rPr lang="en" sz="145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features</a:t>
            </a:r>
            <a:r>
              <a:rPr lang="en" sz="145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and contribute to the app on GitHub.</a:t>
            </a:r>
            <a:endParaRPr sz="145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/>
        </p:nvSpPr>
        <p:spPr>
          <a:xfrm>
            <a:off x="373350" y="1192225"/>
            <a:ext cx="8397300" cy="3402900"/>
          </a:xfrm>
          <a:prstGeom prst="roundRect">
            <a:avLst>
              <a:gd fmla="val 3872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 txBox="1"/>
          <p:nvPr>
            <p:ph idx="2" type="title"/>
          </p:nvPr>
        </p:nvSpPr>
        <p:spPr>
          <a:xfrm>
            <a:off x="300500" y="257525"/>
            <a:ext cx="5041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After the Workshop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642950" y="1379718"/>
            <a:ext cx="78105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990"/>
              <a:buNone/>
            </a:pPr>
            <a:r>
              <a:rPr b="1" lang="en" sz="162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Here are ways that developers can continue to advance their Android development skills after the series of Compose Camp sessions are over:</a:t>
            </a:r>
            <a:endParaRPr b="1" sz="162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642951" y="2143325"/>
            <a:ext cx="80115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Go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ogle Developer Student Club S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olution Challenge</a:t>
            </a:r>
            <a:endParaRPr sz="18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Google Play Academy</a:t>
            </a:r>
            <a:endParaRPr sz="18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Google Summer of Code</a:t>
            </a:r>
            <a:endParaRPr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Google I/O conference</a:t>
            </a:r>
            <a:r>
              <a:rPr lang="en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9"/>
              </a:rPr>
              <a:t>Android Developer Summit</a:t>
            </a:r>
            <a:r>
              <a:rPr lang="en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0"/>
              </a:rPr>
              <a:t>KotlinConf</a:t>
            </a:r>
            <a:endParaRPr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sz="18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Share your badges from your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1"/>
              </a:rPr>
              <a:t>Google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2"/>
              </a:rPr>
              <a:t>D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3"/>
              </a:rPr>
              <a:t>eveloper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4"/>
              </a:rPr>
              <a:t>P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5"/>
              </a:rPr>
              <a:t>rofile</a:t>
            </a:r>
            <a:endParaRPr sz="18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ct val="100000"/>
              <a:buFont typeface="Google Sans"/>
              <a:buChar char="●"/>
            </a:pPr>
            <a:r>
              <a:rPr lang="en" sz="18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Share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6"/>
              </a:rPr>
              <a:t>Compose tips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7"/>
              </a:rPr>
              <a:t>with other developers</a:t>
            </a:r>
            <a:r>
              <a:rPr lang="en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 and have a chance to be featured</a:t>
            </a:r>
            <a:endParaRPr sz="18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515550" y="1217475"/>
            <a:ext cx="5496600" cy="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Program Overview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00500" y="990125"/>
            <a:ext cx="6138300" cy="3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Day 1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Overview of App Development and Android Studio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Basic Kotlin Programming </a:t>
            </a:r>
            <a:r>
              <a:rPr lang="en" sz="1400">
                <a:solidFill>
                  <a:srgbClr val="F86734"/>
                </a:solidFill>
                <a:latin typeface="Google Sans"/>
                <a:ea typeface="Google Sans"/>
                <a:cs typeface="Google Sans"/>
                <a:sym typeface="Google Sans"/>
              </a:rPr>
              <a:t> -&gt; </a:t>
            </a:r>
            <a:r>
              <a:rPr lang="en" sz="1400" u="sng">
                <a:solidFill>
                  <a:srgbClr val="F86734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 Playground</a:t>
            </a:r>
            <a:endParaRPr sz="1400">
              <a:solidFill>
                <a:srgbClr val="F8673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Making UI using Jetpack Compose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●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Day 2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Connect with Backend - Firebase</a:t>
            </a:r>
            <a:endParaRPr sz="14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73042"/>
              </a:buClr>
              <a:buSzPts val="1400"/>
              <a:buFont typeface="Google Sans"/>
              <a:buChar char="○"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Install and Run App</a:t>
            </a:r>
            <a:endParaRPr sz="1400">
              <a:solidFill>
                <a:srgbClr val="073042"/>
              </a:solidFill>
            </a:endParaRPr>
          </a:p>
        </p:txBody>
      </p:sp>
      <p:sp>
        <p:nvSpPr>
          <p:cNvPr id="142" name="Google Shape;142;p29"/>
          <p:cNvSpPr txBox="1"/>
          <p:nvPr>
            <p:ph idx="2" type="title"/>
          </p:nvPr>
        </p:nvSpPr>
        <p:spPr>
          <a:xfrm>
            <a:off x="300500" y="257525"/>
            <a:ext cx="81687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the Camp</a:t>
            </a:r>
            <a:endParaRPr sz="34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/>
        </p:nvSpPr>
        <p:spPr>
          <a:xfrm>
            <a:off x="6335779" y="2363618"/>
            <a:ext cx="2120400" cy="1595100"/>
          </a:xfrm>
          <a:prstGeom prst="rect">
            <a:avLst/>
          </a:prstGeom>
          <a:solidFill>
            <a:srgbClr val="EFF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 txBox="1"/>
          <p:nvPr>
            <p:ph idx="2" type="title"/>
          </p:nvPr>
        </p:nvSpPr>
        <p:spPr>
          <a:xfrm>
            <a:off x="526600" y="1316825"/>
            <a:ext cx="40455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 u="sng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Jetpack Compose</a:t>
            </a:r>
            <a:r>
              <a:rPr b="0" lang="en" sz="22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b="0" lang="en" sz="22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is the modern toolkit for building native user interfaces for Android apps.</a:t>
            </a:r>
            <a:endParaRPr b="0" sz="2200">
              <a:solidFill>
                <a:srgbClr val="07304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rgbClr val="07304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07304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Compose makes it easier and faster to build UIs on Android.</a:t>
            </a:r>
            <a:endParaRPr b="0" sz="2200">
              <a:solidFill>
                <a:srgbClr val="07304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4">
            <a:alphaModFix/>
          </a:blip>
          <a:srcRect b="7910" l="6471" r="45012" t="16245"/>
          <a:stretch/>
        </p:blipFill>
        <p:spPr>
          <a:xfrm>
            <a:off x="6216750" y="2094537"/>
            <a:ext cx="2397850" cy="21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6306110" y="1141328"/>
            <a:ext cx="738900" cy="738900"/>
          </a:xfrm>
          <a:prstGeom prst="ellipse">
            <a:avLst/>
          </a:prstGeom>
          <a:solidFill>
            <a:srgbClr val="EFF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277" y="2548178"/>
            <a:ext cx="1225223" cy="132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5">
            <a:alphaModFix/>
          </a:blip>
          <a:srcRect b="4686" l="0" r="0" t="7052"/>
          <a:stretch/>
        </p:blipFill>
        <p:spPr>
          <a:xfrm>
            <a:off x="6380832" y="1215955"/>
            <a:ext cx="582957" cy="5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5281189" y="1582122"/>
            <a:ext cx="759600" cy="1614600"/>
          </a:xfrm>
          <a:prstGeom prst="rect">
            <a:avLst/>
          </a:prstGeom>
          <a:solidFill>
            <a:srgbClr val="EFF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380" y="1963945"/>
            <a:ext cx="759491" cy="82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4">
            <a:alphaModFix/>
          </a:blip>
          <a:srcRect b="0" l="63773" r="7282" t="0"/>
          <a:stretch/>
        </p:blipFill>
        <p:spPr>
          <a:xfrm>
            <a:off x="5072125" y="1184187"/>
            <a:ext cx="1225224" cy="238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577" y="778025"/>
            <a:ext cx="1103473" cy="1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2" type="title"/>
          </p:nvPr>
        </p:nvSpPr>
        <p:spPr>
          <a:xfrm>
            <a:off x="4381975" y="1385638"/>
            <a:ext cx="40455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Google Sans Medium"/>
                <a:ea typeface="Google Sans Medium"/>
                <a:cs typeface="Google Sans Medium"/>
                <a:sym typeface="Google Sans Medium"/>
              </a:rPr>
              <a:t>Compose apps are written in the </a:t>
            </a:r>
            <a:r>
              <a:rPr b="0" lang="en" sz="2200" u="sng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</a:t>
            </a:r>
            <a:r>
              <a:rPr b="0" lang="en" sz="2200">
                <a:latin typeface="Google Sans Medium"/>
                <a:ea typeface="Google Sans Medium"/>
                <a:cs typeface="Google Sans Medium"/>
                <a:sym typeface="Google Sans Medium"/>
              </a:rPr>
              <a:t> programming language.</a:t>
            </a:r>
            <a:endParaRPr b="0" sz="2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Google Sans Medium"/>
                <a:ea typeface="Google Sans Medium"/>
                <a:cs typeface="Google Sans Medium"/>
                <a:sym typeface="Google Sans Medium"/>
              </a:rPr>
              <a:t>Kotlin is the language that the majority of professional Android developers use to build apps.</a:t>
            </a:r>
            <a:endParaRPr b="0" sz="22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81050" y="970800"/>
            <a:ext cx="3087600" cy="3087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700" y="1751400"/>
            <a:ext cx="1526300" cy="15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300500" y="1424150"/>
            <a:ext cx="2004000" cy="2589000"/>
          </a:xfrm>
          <a:prstGeom prst="roundRect">
            <a:avLst>
              <a:gd fmla="val 4524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idx="2" type="title"/>
          </p:nvPr>
        </p:nvSpPr>
        <p:spPr>
          <a:xfrm>
            <a:off x="184325" y="368450"/>
            <a:ext cx="72945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Benefits of using Jetpack Compose</a:t>
            </a:r>
            <a:endParaRPr sz="32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2477988" y="1424150"/>
            <a:ext cx="2004000" cy="2589000"/>
          </a:xfrm>
          <a:prstGeom prst="roundRect">
            <a:avLst>
              <a:gd fmla="val 4524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4655463" y="1424150"/>
            <a:ext cx="2004000" cy="2589000"/>
          </a:xfrm>
          <a:prstGeom prst="roundRect">
            <a:avLst>
              <a:gd fmla="val 4524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6832938" y="1424150"/>
            <a:ext cx="2004000" cy="2589000"/>
          </a:xfrm>
          <a:prstGeom prst="roundRect">
            <a:avLst>
              <a:gd fmla="val 4524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idx="2" type="title"/>
          </p:nvPr>
        </p:nvSpPr>
        <p:spPr>
          <a:xfrm>
            <a:off x="411350" y="1524350"/>
            <a:ext cx="1782300" cy="25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Less code</a:t>
            </a:r>
            <a:endParaRPr sz="19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844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Do more with less code and avoid entire classes of bugs. Code is simpler and easier to maintain.</a:t>
            </a:r>
            <a:endParaRPr b="0" i="1" sz="11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32"/>
          <p:cNvSpPr txBox="1"/>
          <p:nvPr>
            <p:ph idx="2" type="title"/>
          </p:nvPr>
        </p:nvSpPr>
        <p:spPr>
          <a:xfrm>
            <a:off x="2588850" y="1524350"/>
            <a:ext cx="17823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Intuitive</a:t>
            </a:r>
            <a:endParaRPr sz="19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844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Just describe your UI, and Compose takes care of the rest. As app state changes, your UI automatically updates.</a:t>
            </a:r>
            <a:endParaRPr b="0" i="1" sz="11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32"/>
          <p:cNvSpPr txBox="1"/>
          <p:nvPr>
            <p:ph idx="2" type="title"/>
          </p:nvPr>
        </p:nvSpPr>
        <p:spPr>
          <a:xfrm>
            <a:off x="4766300" y="1524350"/>
            <a:ext cx="17823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Accelerates Development</a:t>
            </a:r>
            <a:endParaRPr sz="19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844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88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Compatible with all your existing code so you can adopt when and where you want. Iterate fast with live previews and full Android Studio support.</a:t>
            </a:r>
            <a:endParaRPr b="0" i="1" sz="1188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32"/>
          <p:cNvSpPr txBox="1"/>
          <p:nvPr>
            <p:ph idx="2" type="title"/>
          </p:nvPr>
        </p:nvSpPr>
        <p:spPr>
          <a:xfrm>
            <a:off x="6943800" y="1524350"/>
            <a:ext cx="17823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Powerful</a:t>
            </a:r>
            <a:endParaRPr sz="1900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844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88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Create beautiful apps with direct access to the Android platform APIs and built-in support for Material Design, Dark theme, animations, and more.</a:t>
            </a:r>
            <a:endParaRPr b="0" i="1" sz="1188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EFFE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2" type="title"/>
          </p:nvPr>
        </p:nvSpPr>
        <p:spPr>
          <a:xfrm>
            <a:off x="300500" y="333725"/>
            <a:ext cx="77565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How can developers learn Compose?</a:t>
            </a:r>
            <a:endParaRPr sz="32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 b="0" l="1465" r="1475" t="0"/>
          <a:stretch/>
        </p:blipFill>
        <p:spPr>
          <a:xfrm>
            <a:off x="333450" y="1246850"/>
            <a:ext cx="2944225" cy="29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/>
          <p:nvPr/>
        </p:nvSpPr>
        <p:spPr>
          <a:xfrm>
            <a:off x="3694800" y="1485475"/>
            <a:ext cx="4995300" cy="1078800"/>
          </a:xfrm>
          <a:prstGeom prst="roundRect">
            <a:avLst>
              <a:gd fmla="val 12308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3694800" y="2928800"/>
            <a:ext cx="4995300" cy="1078800"/>
          </a:xfrm>
          <a:prstGeom prst="roundRect">
            <a:avLst>
              <a:gd fmla="val 12308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idx="2" type="title"/>
          </p:nvPr>
        </p:nvSpPr>
        <p:spPr>
          <a:xfrm>
            <a:off x="3811775" y="1542025"/>
            <a:ext cx="47205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1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Individually</a:t>
            </a:r>
            <a:endParaRPr sz="2011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On their own through the self-paced materials</a:t>
            </a:r>
            <a:b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on </a:t>
            </a:r>
            <a:r>
              <a:rPr b="0" lang="en" sz="1500" u="sng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developer.android.com</a:t>
            </a:r>
            <a: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b="0" sz="15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66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33"/>
          <p:cNvSpPr txBox="1"/>
          <p:nvPr>
            <p:ph idx="2" type="title"/>
          </p:nvPr>
        </p:nvSpPr>
        <p:spPr>
          <a:xfrm>
            <a:off x="3790350" y="2950700"/>
            <a:ext cx="48042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11">
                <a:solidFill>
                  <a:srgbClr val="4285F5"/>
                </a:solidFill>
                <a:latin typeface="Google Sans"/>
                <a:ea typeface="Google Sans"/>
                <a:cs typeface="Google Sans"/>
                <a:sym typeface="Google Sans"/>
              </a:rPr>
              <a:t>Group Learning Environment</a:t>
            </a:r>
            <a:endParaRPr sz="2011">
              <a:solidFill>
                <a:srgbClr val="4285F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With other learners in their community at Compose Camp sessions, hosted by organizers like </a:t>
            </a:r>
            <a:r>
              <a:rPr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YOU</a:t>
            </a:r>
            <a:r>
              <a:rPr b="0" lang="en" sz="15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r>
              <a:rPr b="0" lang="en" sz="19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0" sz="19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66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7C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980" l="0" r="1176" t="0"/>
          <a:stretch/>
        </p:blipFill>
        <p:spPr>
          <a:xfrm>
            <a:off x="0" y="-6525"/>
            <a:ext cx="91257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/>
          <p:nvPr/>
        </p:nvSpPr>
        <p:spPr>
          <a:xfrm>
            <a:off x="2622050" y="1302725"/>
            <a:ext cx="4995300" cy="1078800"/>
          </a:xfrm>
          <a:prstGeom prst="roundRect">
            <a:avLst>
              <a:gd fmla="val 12308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2" type="title"/>
          </p:nvPr>
        </p:nvSpPr>
        <p:spPr>
          <a:xfrm>
            <a:off x="300500" y="257525"/>
            <a:ext cx="8547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To start, choose a track for your community</a:t>
            </a:r>
            <a:endParaRPr sz="3000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34"/>
          <p:cNvSpPr txBox="1"/>
          <p:nvPr>
            <p:ph idx="2" type="title"/>
          </p:nvPr>
        </p:nvSpPr>
        <p:spPr>
          <a:xfrm>
            <a:off x="2739025" y="1359275"/>
            <a:ext cx="47205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11">
                <a:solidFill>
                  <a:srgbClr val="F86734"/>
                </a:solidFill>
                <a:latin typeface="Google Sans"/>
                <a:ea typeface="Google Sans"/>
                <a:cs typeface="Google Sans"/>
                <a:sym typeface="Google Sans"/>
              </a:rPr>
              <a:t>Beginner</a:t>
            </a:r>
            <a:endParaRPr sz="2011">
              <a:solidFill>
                <a:srgbClr val="F8673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66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New to Android app development. May or may not have prior programming experience.</a:t>
            </a:r>
            <a:endParaRPr b="0" sz="1566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2622050" y="2571750"/>
            <a:ext cx="4995300" cy="1078800"/>
          </a:xfrm>
          <a:prstGeom prst="roundRect">
            <a:avLst>
              <a:gd fmla="val 12308" name="adj"/>
            </a:avLst>
          </a:prstGeom>
          <a:solidFill>
            <a:schemeClr val="lt1"/>
          </a:solidFill>
          <a:ln cap="flat" cmpd="sng" w="19050">
            <a:solidFill>
              <a:srgbClr val="0730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2" type="title"/>
          </p:nvPr>
        </p:nvSpPr>
        <p:spPr>
          <a:xfrm>
            <a:off x="2717600" y="2615550"/>
            <a:ext cx="48042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11">
                <a:solidFill>
                  <a:srgbClr val="CC7EBF"/>
                </a:solidFill>
                <a:latin typeface="Google Sans"/>
                <a:ea typeface="Google Sans"/>
                <a:cs typeface="Google Sans"/>
                <a:sym typeface="Google Sans"/>
              </a:rPr>
              <a:t>Experienced</a:t>
            </a:r>
            <a:endParaRPr sz="2011">
              <a:solidFill>
                <a:srgbClr val="CC7EB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66">
                <a:solidFill>
                  <a:srgbClr val="073042"/>
                </a:solidFill>
                <a:latin typeface="Google Sans"/>
                <a:ea typeface="Google Sans"/>
                <a:cs typeface="Google Sans"/>
                <a:sym typeface="Google Sans"/>
              </a:rPr>
              <a:t>Experienced Android developers (already familiar with Kotlin and the View system) who are new to Compose.</a:t>
            </a:r>
            <a:endParaRPr b="0" sz="1566">
              <a:solidFill>
                <a:srgbClr val="07304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